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30"/>
  </p:notesMasterIdLst>
  <p:handoutMasterIdLst>
    <p:handoutMasterId r:id="rId31"/>
  </p:handoutMasterIdLst>
  <p:sldIdLst>
    <p:sldId id="258" r:id="rId3"/>
    <p:sldId id="264" r:id="rId4"/>
    <p:sldId id="265" r:id="rId5"/>
    <p:sldId id="268" r:id="rId6"/>
    <p:sldId id="266" r:id="rId7"/>
    <p:sldId id="269" r:id="rId8"/>
    <p:sldId id="275" r:id="rId9"/>
    <p:sldId id="286" r:id="rId10"/>
    <p:sldId id="285" r:id="rId11"/>
    <p:sldId id="317" r:id="rId12"/>
    <p:sldId id="292" r:id="rId13"/>
    <p:sldId id="263" r:id="rId14"/>
    <p:sldId id="262" r:id="rId15"/>
    <p:sldId id="280" r:id="rId16"/>
    <p:sldId id="287" r:id="rId17"/>
    <p:sldId id="308" r:id="rId18"/>
    <p:sldId id="310" r:id="rId19"/>
    <p:sldId id="281" r:id="rId20"/>
    <p:sldId id="276" r:id="rId21"/>
    <p:sldId id="277" r:id="rId22"/>
    <p:sldId id="299" r:id="rId23"/>
    <p:sldId id="300" r:id="rId24"/>
    <p:sldId id="319" r:id="rId25"/>
    <p:sldId id="322" r:id="rId26"/>
    <p:sldId id="324" r:id="rId27"/>
    <p:sldId id="325" r:id="rId28"/>
    <p:sldId id="321" r:id="rId29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07" autoAdjust="0"/>
  </p:normalViewPr>
  <p:slideViewPr>
    <p:cSldViewPr>
      <p:cViewPr>
        <p:scale>
          <a:sx n="117" d="100"/>
          <a:sy n="11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sz="1400" b="1" dirty="0"/>
              <a:t>Jährliche Asylanträge in Österreich seit 1960</a:t>
            </a:r>
          </a:p>
        </c:rich>
      </c:tx>
      <c:layout>
        <c:manualLayout>
          <c:xMode val="edge"/>
          <c:yMode val="edge"/>
          <c:x val="0.25881445589665297"/>
          <c:y val="2.42939562392215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5673625807182168E-2"/>
          <c:y val="0.13461267202796465"/>
          <c:w val="0.88727467030805884"/>
          <c:h val="0.74604760108487944"/>
        </c:manualLayout>
      </c:layout>
      <c:areaChart>
        <c:grouping val="standard"/>
        <c:varyColors val="0"/>
        <c:ser>
          <c:idx val="0"/>
          <c:order val="0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solidFill>
                <a:srgbClr val="FFFF99"/>
              </a:solidFill>
              <a:ln w="3175">
                <a:solidFill>
                  <a:srgbClr val="000000"/>
                </a:solidFill>
                <a:prstDash val="solid"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Daten!$C$30:$C$53</c:f>
              <c:numCache>
                <c:formatCode>General</c:formatCode>
                <c:ptCount val="24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</c:numCache>
            </c:numRef>
          </c:cat>
          <c:val>
            <c:numRef>
              <c:f>Daten!$D$30:$D$53</c:f>
              <c:numCache>
                <c:formatCode>#,##0</c:formatCode>
                <c:ptCount val="24"/>
                <c:pt idx="0">
                  <c:v>5178</c:v>
                </c:pt>
                <c:pt idx="1">
                  <c:v>3066</c:v>
                </c:pt>
                <c:pt idx="2">
                  <c:v>9259</c:v>
                </c:pt>
                <c:pt idx="3">
                  <c:v>22789</c:v>
                </c:pt>
                <c:pt idx="4">
                  <c:v>5920</c:v>
                </c:pt>
                <c:pt idx="5">
                  <c:v>6991</c:v>
                </c:pt>
                <c:pt idx="6">
                  <c:v>6719</c:v>
                </c:pt>
                <c:pt idx="7">
                  <c:v>13805</c:v>
                </c:pt>
                <c:pt idx="8">
                  <c:v>20129</c:v>
                </c:pt>
                <c:pt idx="9">
                  <c:v>18284</c:v>
                </c:pt>
                <c:pt idx="10">
                  <c:v>30127</c:v>
                </c:pt>
                <c:pt idx="11">
                  <c:v>39354</c:v>
                </c:pt>
                <c:pt idx="12">
                  <c:v>32359</c:v>
                </c:pt>
                <c:pt idx="13">
                  <c:v>24634</c:v>
                </c:pt>
                <c:pt idx="14">
                  <c:v>22461</c:v>
                </c:pt>
                <c:pt idx="15">
                  <c:v>13349</c:v>
                </c:pt>
                <c:pt idx="16">
                  <c:v>11921</c:v>
                </c:pt>
                <c:pt idx="17">
                  <c:v>12841</c:v>
                </c:pt>
                <c:pt idx="18">
                  <c:v>15827</c:v>
                </c:pt>
                <c:pt idx="19">
                  <c:v>11022</c:v>
                </c:pt>
                <c:pt idx="20">
                  <c:v>14541</c:v>
                </c:pt>
                <c:pt idx="21">
                  <c:v>17468</c:v>
                </c:pt>
                <c:pt idx="22">
                  <c:v>17612</c:v>
                </c:pt>
                <c:pt idx="23">
                  <c:v>28027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813120"/>
        <c:axId val="151819008"/>
      </c:areaChart>
      <c:catAx>
        <c:axId val="15181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51819008"/>
        <c:crosses val="autoZero"/>
        <c:auto val="1"/>
        <c:lblAlgn val="ctr"/>
        <c:lblOffset val="100"/>
        <c:tickMarkSkip val="1"/>
        <c:noMultiLvlLbl val="0"/>
      </c:catAx>
      <c:valAx>
        <c:axId val="15181900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51813120"/>
        <c:crosses val="autoZero"/>
        <c:crossBetween val="midCat"/>
      </c:valAx>
      <c:dTable>
        <c:showHorzBorder val="1"/>
        <c:showVertBorder val="1"/>
        <c:showOutline val="1"/>
        <c:showKeys val="1"/>
        <c:spPr>
          <a:ln w="3175">
            <a:solidFill>
              <a:srgbClr val="000000"/>
            </a:solidFill>
            <a:prstDash val="solid"/>
          </a:ln>
        </c:spPr>
      </c:dTable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F9FAA-28E6-4085-93DB-EB0538C74329}" type="datetimeFigureOut">
              <a:rPr lang="de-DE" smtClean="0"/>
              <a:t>02.10.2015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8524E-B317-4226-BF80-8FD7A8AADF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1290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863F9-320E-40E8-83C3-D835C69630DA}" type="datetimeFigureOut">
              <a:rPr lang="de-DE" smtClean="0"/>
              <a:t>02.10.2015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AC485-6AAF-4038-8506-D89600F911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10349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AC485-6AAF-4038-8506-D89600F91160}" type="slidenum">
              <a:rPr lang="de-DE" smtClean="0"/>
              <a:t>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107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B59D-AF77-4157-A686-14340F6415EA}" type="datetime1">
              <a:rPr lang="de-DE" smtClean="0"/>
              <a:t>02.10.2015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241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A147-2F5A-414E-B18A-B5736F8071BD}" type="datetime1">
              <a:rPr lang="de-DE" smtClean="0"/>
              <a:t>02.10.2015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44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7531-D0B8-479F-AD1D-4E107FFD8CC5}" type="datetime1">
              <a:rPr lang="de-DE" smtClean="0"/>
              <a:t>02.10.2015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59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4861C-98D4-406D-B1E9-F75617080A78}" type="datetime1">
              <a:rPr lang="de-DE" smtClean="0"/>
              <a:t>02.10.2015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36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16CF-0B87-44B8-B9F3-33234DB6BFA7}" type="datetime1">
              <a:rPr lang="de-DE" smtClean="0"/>
              <a:t>02.10.2015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559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88AB-1CB3-4E66-BC06-022D8B805969}" type="datetime1">
              <a:rPr lang="de-DE" smtClean="0"/>
              <a:t>02.10.2015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40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A105D-8003-4CDE-9BD5-D3853C9AE4EF}" type="datetime1">
              <a:rPr lang="de-DE" smtClean="0"/>
              <a:t>02.10.2015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40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8468C-6F31-4C00-BEDA-31E4A31A5E4D}" type="datetime1">
              <a:rPr lang="de-DE" smtClean="0"/>
              <a:t>02.10.2015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74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2EFBD-A459-46E2-BA8A-B684F8401502}" type="datetime1">
              <a:rPr lang="de-DE" smtClean="0"/>
              <a:t>02.10.2015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63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C444-6BF6-499A-8BF1-AB23F5F9861D}" type="datetime1">
              <a:rPr lang="de-DE" smtClean="0"/>
              <a:t>02.10.2015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3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24A96-D7CA-4B68-946D-C3705AB836E6}" type="datetime1">
              <a:rPr lang="de-DE" smtClean="0"/>
              <a:t>02.10.2015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07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54BC8-D5CA-4175-AE73-C0BA5C98C71A}" type="datetime1">
              <a:rPr lang="de-DE" smtClean="0"/>
              <a:t>02.10.2015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B8A42C-A5BA-4875-A19F-812B86D456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77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de-DE" b="1" dirty="0"/>
          </a:p>
        </p:txBody>
      </p:sp>
      <p:pic>
        <p:nvPicPr>
          <p:cNvPr id="1026" name="Picture 2" descr="C:\weap\Eigene Dateien\Eigene Bilder\fluechtlinge-sizilien-540x30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63284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1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/>
            </a:r>
            <a:br>
              <a:rPr lang="de-AT" b="1" dirty="0" smtClean="0"/>
            </a:br>
            <a:r>
              <a:rPr lang="de-AT" b="1" dirty="0" smtClean="0"/>
              <a:t>Leistungen </a:t>
            </a:r>
            <a:r>
              <a:rPr lang="de-AT" b="1" dirty="0"/>
              <a:t>der Quartierbetreiber</a:t>
            </a:r>
            <a:br>
              <a:rPr lang="de-AT" b="1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>
            <a:normAutofit fontScale="92500" lnSpcReduction="10000"/>
          </a:bodyPr>
          <a:lstStyle/>
          <a:p>
            <a:r>
              <a:rPr lang="de-AT" dirty="0" smtClean="0"/>
              <a:t>Essen (od. € 5,50)</a:t>
            </a:r>
            <a:endParaRPr lang="de-AT" dirty="0"/>
          </a:p>
          <a:p>
            <a:r>
              <a:rPr lang="de-AT" dirty="0" smtClean="0"/>
              <a:t>Zimmer (9,15,+5)</a:t>
            </a:r>
          </a:p>
          <a:p>
            <a:r>
              <a:rPr lang="de-AT" dirty="0" smtClean="0"/>
              <a:t>Bettwäsche</a:t>
            </a:r>
          </a:p>
          <a:p>
            <a:r>
              <a:rPr lang="de-AT" dirty="0" smtClean="0"/>
              <a:t>Sanitäres</a:t>
            </a:r>
          </a:p>
          <a:p>
            <a:r>
              <a:rPr lang="de-AT" dirty="0" smtClean="0"/>
              <a:t>Warmwasser</a:t>
            </a:r>
          </a:p>
          <a:p>
            <a:r>
              <a:rPr lang="de-AT" dirty="0"/>
              <a:t>H</a:t>
            </a:r>
            <a:r>
              <a:rPr lang="de-AT" dirty="0" smtClean="0"/>
              <a:t>eizung, Reinigung</a:t>
            </a:r>
          </a:p>
          <a:p>
            <a:r>
              <a:rPr lang="de-AT" dirty="0" smtClean="0"/>
              <a:t>Kühlmöglichkeiten</a:t>
            </a:r>
          </a:p>
          <a:p>
            <a:r>
              <a:rPr lang="de-AT" dirty="0"/>
              <a:t>W</a:t>
            </a:r>
            <a:r>
              <a:rPr lang="de-AT" dirty="0" smtClean="0"/>
              <a:t>indeln</a:t>
            </a:r>
          </a:p>
          <a:p>
            <a:r>
              <a:rPr lang="de-AT" dirty="0" smtClean="0"/>
              <a:t>Hygieneartikel</a:t>
            </a:r>
          </a:p>
          <a:p>
            <a:r>
              <a:rPr lang="de-AT" dirty="0" smtClean="0"/>
              <a:t>Diätkost</a:t>
            </a:r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TV</a:t>
            </a:r>
          </a:p>
          <a:p>
            <a:r>
              <a:rPr lang="de-AT" dirty="0" smtClean="0"/>
              <a:t>Betreuung</a:t>
            </a:r>
          </a:p>
          <a:p>
            <a:r>
              <a:rPr lang="de-AT" dirty="0" smtClean="0"/>
              <a:t>Sicherheit</a:t>
            </a:r>
          </a:p>
          <a:p>
            <a:r>
              <a:rPr lang="de-AT" dirty="0" smtClean="0"/>
              <a:t>Meldepflichten</a:t>
            </a:r>
          </a:p>
          <a:p>
            <a:r>
              <a:rPr lang="de-AT" dirty="0" smtClean="0"/>
              <a:t>Anmeldungen</a:t>
            </a:r>
          </a:p>
          <a:p>
            <a:r>
              <a:rPr lang="de-AT" dirty="0" smtClean="0"/>
              <a:t>Ladungen</a:t>
            </a:r>
          </a:p>
          <a:p>
            <a:r>
              <a:rPr lang="de-AT" dirty="0" smtClean="0"/>
              <a:t>Transport KH/Arzt</a:t>
            </a:r>
          </a:p>
          <a:p>
            <a:r>
              <a:rPr lang="de-AT" dirty="0" smtClean="0"/>
              <a:t>Hausordnung</a:t>
            </a:r>
          </a:p>
          <a:p>
            <a:r>
              <a:rPr lang="de-AT" dirty="0" smtClean="0"/>
              <a:t>Infoblätter/Arzt</a:t>
            </a:r>
          </a:p>
          <a:p>
            <a:r>
              <a:rPr lang="de-AT" dirty="0" smtClean="0"/>
              <a:t>Zusatzleistungen</a:t>
            </a:r>
          </a:p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22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Individuelle Unterbringung</a:t>
            </a:r>
            <a:endParaRPr lang="de-DE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de-AT" dirty="0" smtClean="0"/>
              <a:t>Einzelperson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de-AT" sz="2000" dirty="0" smtClean="0"/>
          </a:p>
          <a:p>
            <a:r>
              <a:rPr lang="de-AT" sz="2000" dirty="0" smtClean="0"/>
              <a:t>Miete: </a:t>
            </a:r>
            <a:r>
              <a:rPr lang="de-AT" sz="2000" b="1" dirty="0" smtClean="0"/>
              <a:t>€ 120,- </a:t>
            </a:r>
            <a:r>
              <a:rPr lang="de-AT" sz="2000" dirty="0" smtClean="0"/>
              <a:t>(</a:t>
            </a:r>
            <a:r>
              <a:rPr lang="de-AT" sz="2000" dirty="0" err="1" smtClean="0"/>
              <a:t>mtl</a:t>
            </a:r>
            <a:r>
              <a:rPr lang="de-AT" sz="2000" dirty="0" smtClean="0"/>
              <a:t>)</a:t>
            </a:r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dirty="0" smtClean="0"/>
              <a:t>Verpflegung: </a:t>
            </a:r>
            <a:r>
              <a:rPr lang="de-AT" sz="2000" b="1" dirty="0" smtClean="0"/>
              <a:t>€ 200,- </a:t>
            </a:r>
            <a:r>
              <a:rPr lang="de-AT" sz="2000" dirty="0" smtClean="0"/>
              <a:t>(</a:t>
            </a:r>
            <a:r>
              <a:rPr lang="de-AT" sz="2000" dirty="0" err="1" smtClean="0"/>
              <a:t>mtl</a:t>
            </a:r>
            <a:r>
              <a:rPr lang="de-AT" sz="2000" dirty="0" smtClean="0"/>
              <a:t>)</a:t>
            </a:r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dirty="0" smtClean="0"/>
              <a:t>Bekleidung: </a:t>
            </a:r>
            <a:r>
              <a:rPr lang="de-AT" sz="2000" b="1" dirty="0" smtClean="0"/>
              <a:t>€ 150,- </a:t>
            </a:r>
            <a:r>
              <a:rPr lang="de-AT" sz="2000" dirty="0" smtClean="0"/>
              <a:t>(jährlich)</a:t>
            </a:r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dirty="0" smtClean="0"/>
              <a:t>Schulbedarf: </a:t>
            </a:r>
            <a:r>
              <a:rPr lang="de-AT" sz="2000" b="1" dirty="0" smtClean="0"/>
              <a:t>€ 200 </a:t>
            </a:r>
            <a:r>
              <a:rPr lang="de-AT" sz="2000" dirty="0" smtClean="0"/>
              <a:t>(jährlich)</a:t>
            </a:r>
            <a:endParaRPr lang="de-DE" sz="2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de-AT" dirty="0" smtClean="0"/>
              <a:t>Familie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de-AT" sz="2000" dirty="0" smtClean="0"/>
          </a:p>
          <a:p>
            <a:r>
              <a:rPr lang="de-AT" sz="2000" dirty="0" smtClean="0"/>
              <a:t>Miete: </a:t>
            </a:r>
            <a:r>
              <a:rPr lang="de-AT" sz="2000" b="1" dirty="0"/>
              <a:t>€ </a:t>
            </a:r>
            <a:r>
              <a:rPr lang="de-AT" sz="2000" b="1" dirty="0" smtClean="0"/>
              <a:t>240,- </a:t>
            </a:r>
            <a:r>
              <a:rPr lang="de-AT" sz="2000" dirty="0"/>
              <a:t>(</a:t>
            </a:r>
            <a:r>
              <a:rPr lang="de-AT" sz="2000" dirty="0" err="1" smtClean="0"/>
              <a:t>mtl</a:t>
            </a:r>
            <a:r>
              <a:rPr lang="de-AT" sz="2000" dirty="0" smtClean="0"/>
              <a:t>)</a:t>
            </a:r>
            <a:endParaRPr lang="de-AT" sz="2000" dirty="0"/>
          </a:p>
          <a:p>
            <a:pPr marL="0" indent="0">
              <a:buNone/>
            </a:pPr>
            <a:endParaRPr lang="de-AT" sz="2000" dirty="0"/>
          </a:p>
          <a:p>
            <a:r>
              <a:rPr lang="de-AT" sz="2000" dirty="0" smtClean="0"/>
              <a:t>Verpflegung/E: </a:t>
            </a:r>
            <a:r>
              <a:rPr lang="de-AT" sz="2000" b="1" dirty="0"/>
              <a:t>€ 200,- </a:t>
            </a:r>
            <a:r>
              <a:rPr lang="de-AT" sz="2000" b="1" dirty="0" smtClean="0"/>
              <a:t> </a:t>
            </a:r>
            <a:r>
              <a:rPr lang="de-AT" sz="2000" dirty="0" smtClean="0"/>
              <a:t>(</a:t>
            </a:r>
            <a:r>
              <a:rPr lang="de-AT" sz="2000" dirty="0" err="1" smtClean="0"/>
              <a:t>mtl</a:t>
            </a:r>
            <a:r>
              <a:rPr lang="de-AT" sz="2000" dirty="0" smtClean="0"/>
              <a:t>)</a:t>
            </a:r>
          </a:p>
          <a:p>
            <a:r>
              <a:rPr lang="de-AT" sz="2000" dirty="0" smtClean="0"/>
              <a:t>Verpflegung/M: </a:t>
            </a:r>
            <a:r>
              <a:rPr lang="de-AT" sz="2000" b="1" dirty="0"/>
              <a:t>€ </a:t>
            </a:r>
            <a:r>
              <a:rPr lang="de-AT" sz="2000" b="1" dirty="0" smtClean="0"/>
              <a:t>90,- </a:t>
            </a:r>
            <a:r>
              <a:rPr lang="de-AT" sz="2000" dirty="0"/>
              <a:t>(</a:t>
            </a:r>
            <a:r>
              <a:rPr lang="de-AT" sz="2000" dirty="0" err="1" smtClean="0"/>
              <a:t>mtl</a:t>
            </a:r>
            <a:r>
              <a:rPr lang="de-AT" sz="2000" dirty="0" smtClean="0"/>
              <a:t>)</a:t>
            </a:r>
            <a:endParaRPr lang="de-AT" sz="2000" dirty="0"/>
          </a:p>
          <a:p>
            <a:pPr marL="0" indent="0">
              <a:buNone/>
            </a:pPr>
            <a:endParaRPr lang="de-AT" sz="2000" dirty="0"/>
          </a:p>
          <a:p>
            <a:r>
              <a:rPr lang="de-AT" sz="2000" dirty="0"/>
              <a:t>Bekleidung: </a:t>
            </a:r>
            <a:r>
              <a:rPr lang="de-AT" sz="2000" b="1" dirty="0"/>
              <a:t>€ 150,- </a:t>
            </a:r>
            <a:r>
              <a:rPr lang="de-AT" sz="2000" dirty="0"/>
              <a:t>(jährlich)</a:t>
            </a:r>
          </a:p>
          <a:p>
            <a:pPr marL="0" indent="0">
              <a:buNone/>
            </a:pPr>
            <a:endParaRPr lang="de-AT" sz="2000" dirty="0"/>
          </a:p>
          <a:p>
            <a:r>
              <a:rPr lang="de-AT" sz="2000" dirty="0"/>
              <a:t>Schulbedarf: </a:t>
            </a:r>
            <a:r>
              <a:rPr lang="de-AT" sz="2000" b="1" dirty="0"/>
              <a:t>€ 200 </a:t>
            </a:r>
            <a:r>
              <a:rPr lang="de-AT" sz="2000" dirty="0"/>
              <a:t>(jährlich</a:t>
            </a:r>
            <a:endParaRPr lang="de-DE" sz="20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419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Leistungen der Grundversorgung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dirty="0" smtClean="0"/>
              <a:t>Unterbringung </a:t>
            </a:r>
          </a:p>
          <a:p>
            <a:r>
              <a:rPr lang="de-AT" dirty="0" smtClean="0"/>
              <a:t>Verpflegung</a:t>
            </a:r>
          </a:p>
          <a:p>
            <a:r>
              <a:rPr lang="de-AT" dirty="0" smtClean="0"/>
              <a:t>Taschengeld </a:t>
            </a:r>
          </a:p>
          <a:p>
            <a:r>
              <a:rPr lang="de-AT" dirty="0" smtClean="0"/>
              <a:t>Krankenversicherung</a:t>
            </a:r>
          </a:p>
          <a:p>
            <a:r>
              <a:rPr lang="de-AT" dirty="0" smtClean="0"/>
              <a:t>Information, Beratung , Betreuung</a:t>
            </a:r>
          </a:p>
          <a:p>
            <a:r>
              <a:rPr lang="de-AT" dirty="0" smtClean="0"/>
              <a:t>Transportkosten </a:t>
            </a:r>
          </a:p>
          <a:p>
            <a:r>
              <a:rPr lang="de-AT" dirty="0" smtClean="0"/>
              <a:t>Schülerfreifahrt</a:t>
            </a:r>
          </a:p>
          <a:p>
            <a:r>
              <a:rPr lang="de-AT" dirty="0" smtClean="0"/>
              <a:t>Bekleidung (€ 150.-/J)</a:t>
            </a:r>
          </a:p>
          <a:p>
            <a:r>
              <a:rPr lang="de-AT" dirty="0" smtClean="0"/>
              <a:t>Schulbedarf (€ 250.-/J)</a:t>
            </a:r>
          </a:p>
          <a:p>
            <a:r>
              <a:rPr lang="de-AT" dirty="0" smtClean="0"/>
              <a:t>Freizeitgestaltung (€ 10,-/Monat)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1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Krankenversicherung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/>
          <a:lstStyle/>
          <a:p>
            <a:endParaRPr lang="de-AT" dirty="0" smtClean="0"/>
          </a:p>
          <a:p>
            <a:r>
              <a:rPr lang="de-AT" dirty="0" smtClean="0"/>
              <a:t>Jeder AW ist krankenversichert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/>
              <a:t>V</a:t>
            </a:r>
            <a:r>
              <a:rPr lang="de-AT" dirty="0" smtClean="0"/>
              <a:t>oller Zugang zur Gesundheitsversorgung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E-Card-Ersatzbeleg (keine E-Card)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843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Beschäftigung von Asylwerbern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AT" sz="2800" dirty="0" smtClean="0"/>
              <a:t>Kein freier Zugang zum Arbeitsmarkt</a:t>
            </a:r>
          </a:p>
          <a:p>
            <a:pPr>
              <a:lnSpc>
                <a:spcPct val="150000"/>
              </a:lnSpc>
            </a:pPr>
            <a:r>
              <a:rPr lang="de-AT" sz="2800" dirty="0" smtClean="0"/>
              <a:t>BB nach 3 Monaten theoretisch möglich</a:t>
            </a:r>
          </a:p>
          <a:p>
            <a:pPr>
              <a:lnSpc>
                <a:spcPct val="150000"/>
              </a:lnSpc>
            </a:pPr>
            <a:r>
              <a:rPr lang="de-AT" sz="2800" dirty="0" smtClean="0"/>
              <a:t>nur gewisse Branchen (z.B. Erntehelfer)</a:t>
            </a:r>
          </a:p>
          <a:p>
            <a:pPr>
              <a:lnSpc>
                <a:spcPct val="150000"/>
              </a:lnSpc>
            </a:pPr>
            <a:r>
              <a:rPr lang="de-AT" sz="2800" dirty="0" smtClean="0"/>
              <a:t>Ersatzkräfteverfahren</a:t>
            </a:r>
          </a:p>
          <a:p>
            <a:pPr>
              <a:lnSpc>
                <a:spcPct val="150000"/>
              </a:lnSpc>
            </a:pPr>
            <a:r>
              <a:rPr lang="de-AT" sz="2800" dirty="0"/>
              <a:t>K</a:t>
            </a:r>
            <a:r>
              <a:rPr lang="de-AT" sz="2800" dirty="0" smtClean="0"/>
              <a:t>aum Ausstellung von BB</a:t>
            </a:r>
            <a:endParaRPr lang="de-DE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92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err="1" smtClean="0"/>
              <a:t>Remunerantentätigkeiten</a:t>
            </a:r>
            <a:r>
              <a:rPr lang="de-AT" b="1" dirty="0" smtClean="0"/>
              <a:t/>
            </a:r>
            <a:br>
              <a:rPr lang="de-AT" b="1" dirty="0" smtClean="0"/>
            </a:br>
            <a:r>
              <a:rPr lang="de-AT" sz="2700" dirty="0" smtClean="0"/>
              <a:t>(Gemeinnützige Arbeit)</a:t>
            </a:r>
            <a:endParaRPr lang="de-DE" sz="27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AT" sz="2400" b="1" dirty="0"/>
              <a:t>B</a:t>
            </a:r>
            <a:r>
              <a:rPr lang="de-AT" sz="2400" b="1" dirty="0" smtClean="0"/>
              <a:t>ei Asylwerber zulässig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Zulässig für Quartierbetreiber, Gemeinde, Land oder Bund 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(Schneeräumung, Straßenreinigung usw.)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Anerkennungsbeitrag: € 3,5 – € 5,- pro Stunde 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Ab € 120,- pro Monat Anrechnung auf Grundversorgung</a:t>
            </a:r>
          </a:p>
          <a:p>
            <a:pPr>
              <a:lnSpc>
                <a:spcPct val="150000"/>
              </a:lnSpc>
            </a:pPr>
            <a:r>
              <a:rPr lang="de-AT" sz="2400" b="1" dirty="0" smtClean="0"/>
              <a:t>AW sind kranken- aber nicht unfallversichert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458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Tagesstrukturierung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dirty="0" smtClean="0"/>
              <a:t>Förderung von Selbstversorgerquartieren (Kochen, Reinigung, sonstige Tätigkeiten)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err="1" smtClean="0"/>
              <a:t>Remunerantentätigkeiten</a:t>
            </a: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Deutschkurse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Freizeitgestaltung (€ 10.-/Monat)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Zusatzleistungen der Quartierbetreiber (organisierter Sport </a:t>
            </a:r>
            <a:r>
              <a:rPr lang="de-AT" dirty="0" err="1" smtClean="0"/>
              <a:t>usw</a:t>
            </a:r>
            <a:r>
              <a:rPr lang="de-AT" dirty="0" smtClean="0"/>
              <a:t>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563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>Betreuung durch Quartierbetreiber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dirty="0" smtClean="0"/>
              <a:t>Einfache Betreuung und Beratung in Alltagsfragen (Anfragen und Beschwerden)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Einweisung in die örtliche Umgebung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Zustellung von Ladungen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Ständige Ansprechperson 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Hausordnung in Muttersprache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Transport zu KH und Arzt bei dringenden Anlässen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825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200" b="1" dirty="0" smtClean="0"/>
              <a:t>Mobile Betreuung durch Caritas und Diakonie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AT" dirty="0" smtClean="0"/>
          </a:p>
          <a:p>
            <a:r>
              <a:rPr lang="de-AT" sz="2800" b="1" dirty="0" smtClean="0"/>
              <a:t>Caritas: </a:t>
            </a:r>
            <a:r>
              <a:rPr lang="de-AT" sz="2800" dirty="0" smtClean="0"/>
              <a:t>Wein- und Industrieviertel</a:t>
            </a:r>
          </a:p>
          <a:p>
            <a:pPr marL="0" indent="0">
              <a:buNone/>
            </a:pPr>
            <a:endParaRPr lang="de-AT" sz="2800" dirty="0" smtClean="0"/>
          </a:p>
          <a:p>
            <a:r>
              <a:rPr lang="de-AT" sz="2800" b="1" dirty="0" smtClean="0"/>
              <a:t>Diakonie:</a:t>
            </a:r>
            <a:r>
              <a:rPr lang="de-AT" sz="2800" dirty="0" smtClean="0"/>
              <a:t> Wald- und Mostviertel </a:t>
            </a:r>
          </a:p>
          <a:p>
            <a:pPr marL="0" indent="0">
              <a:buNone/>
            </a:pPr>
            <a:endParaRPr lang="de-AT" sz="2800" dirty="0" smtClean="0"/>
          </a:p>
          <a:p>
            <a:r>
              <a:rPr lang="de-AT" sz="2800" dirty="0" smtClean="0"/>
              <a:t>Betreuungsschlüssel </a:t>
            </a:r>
            <a:r>
              <a:rPr lang="de-AT" sz="2800" dirty="0"/>
              <a:t>von 1:140 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200" b="1" dirty="0" smtClean="0"/>
              <a:t>Teilung der Grundversorgungskosten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r>
              <a:rPr lang="de-AT" dirty="0" smtClean="0"/>
              <a:t>Bund und Länder teilen sich die Kosten</a:t>
            </a:r>
          </a:p>
          <a:p>
            <a:endParaRPr lang="de-AT" dirty="0" smtClean="0"/>
          </a:p>
          <a:p>
            <a:r>
              <a:rPr lang="de-AT" dirty="0" smtClean="0"/>
              <a:t>Bund 60%, die Länder 40% 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100 % Bund bei Verfahren über 1 Jahr</a:t>
            </a:r>
          </a:p>
          <a:p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5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Asylanträge bis 2014</a:t>
            </a:r>
            <a:endParaRPr lang="de-DE" b="1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928691"/>
              </p:ext>
            </p:extLst>
          </p:nvPr>
        </p:nvGraphicFramePr>
        <p:xfrm>
          <a:off x="1115616" y="1600201"/>
          <a:ext cx="6912768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1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200" b="1" dirty="0" smtClean="0"/>
              <a:t>Grundversorgungskosten – Gemeinden?</a:t>
            </a:r>
            <a:endParaRPr lang="de-DE" sz="32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 smtClean="0"/>
          </a:p>
          <a:p>
            <a:r>
              <a:rPr lang="de-AT" sz="2800" dirty="0" smtClean="0"/>
              <a:t>Die Gemeinden sind in Niederösterreich nicht an den Grundversorgungskosten beteiligt </a:t>
            </a:r>
          </a:p>
          <a:p>
            <a:pPr marL="0" indent="0">
              <a:buNone/>
            </a:pPr>
            <a:endParaRPr lang="de-AT" sz="2800" dirty="0" smtClean="0"/>
          </a:p>
          <a:p>
            <a:r>
              <a:rPr lang="de-AT" sz="2800" dirty="0" smtClean="0"/>
              <a:t>in anderen Bundesländern schon</a:t>
            </a:r>
          </a:p>
          <a:p>
            <a:pPr marL="0" indent="0">
              <a:buNone/>
            </a:pPr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8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Schule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Schul</a:t>
            </a:r>
            <a:r>
              <a:rPr lang="de-AT" u="sng" dirty="0" smtClean="0"/>
              <a:t>pflicht</a:t>
            </a:r>
            <a:r>
              <a:rPr lang="de-AT" dirty="0" smtClean="0"/>
              <a:t> für </a:t>
            </a:r>
            <a:r>
              <a:rPr lang="de-AT" dirty="0" err="1" smtClean="0"/>
              <a:t>Asylwerberkinder</a:t>
            </a:r>
            <a:r>
              <a:rPr lang="de-AT" dirty="0" smtClean="0"/>
              <a:t> </a:t>
            </a:r>
          </a:p>
          <a:p>
            <a:endParaRPr lang="de-AT" dirty="0" smtClean="0"/>
          </a:p>
          <a:p>
            <a:r>
              <a:rPr lang="de-DE" dirty="0" smtClean="0"/>
              <a:t>Sprachförderkurse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Entscheidung trifft Landesschulrat auf Antrag der Schule</a:t>
            </a:r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499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Kindergarten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V</a:t>
            </a:r>
            <a:r>
              <a:rPr lang="de-AT" dirty="0" smtClean="0"/>
              <a:t>erpflichtendes Kindergartenjahr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DE" dirty="0"/>
              <a:t>I</a:t>
            </a:r>
            <a:r>
              <a:rPr lang="de-DE" dirty="0" smtClean="0"/>
              <a:t>nterkulturelle </a:t>
            </a:r>
            <a:r>
              <a:rPr lang="de-DE" dirty="0" err="1" smtClean="0"/>
              <a:t>MitarbeiterInnen</a:t>
            </a:r>
            <a:r>
              <a:rPr lang="de-DE" dirty="0" smtClean="0"/>
              <a:t> (vom </a:t>
            </a:r>
            <a:r>
              <a:rPr lang="de-DE" dirty="0"/>
              <a:t>Land NÖ </a:t>
            </a:r>
            <a:r>
              <a:rPr lang="de-DE" dirty="0" smtClean="0"/>
              <a:t>bezahlt) </a:t>
            </a:r>
            <a:r>
              <a:rPr lang="de-DE" dirty="0"/>
              <a:t> 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Marianne </a:t>
            </a:r>
            <a:r>
              <a:rPr lang="de-DE" dirty="0" err="1"/>
              <a:t>Erasimus</a:t>
            </a:r>
            <a:r>
              <a:rPr lang="de-DE" dirty="0"/>
              <a:t>; Abteilung Kindergärten (02742/9005/15574).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009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Dolmetscher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über Caritas und Diakonie – z.B. für Schule</a:t>
            </a:r>
          </a:p>
          <a:p>
            <a:endParaRPr lang="de-AT" dirty="0" smtClean="0"/>
          </a:p>
          <a:p>
            <a:r>
              <a:rPr lang="de-AT" dirty="0"/>
              <a:t>b</a:t>
            </a:r>
            <a:r>
              <a:rPr lang="de-AT" dirty="0" smtClean="0"/>
              <a:t>ei Ärzten/KH oder sonstigen Fällen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Onlineratgeber – (19 Sprachen - Homepage)</a:t>
            </a:r>
          </a:p>
          <a:p>
            <a:endParaRPr lang="de-AT" dirty="0"/>
          </a:p>
          <a:p>
            <a:r>
              <a:rPr lang="de-AT" dirty="0" smtClean="0"/>
              <a:t>Infobroschüre – (18 Sprachen - Homepage)</a:t>
            </a:r>
          </a:p>
          <a:p>
            <a:endParaRPr lang="de-AT" dirty="0" smtClean="0"/>
          </a:p>
          <a:p>
            <a:r>
              <a:rPr lang="de-AT" dirty="0" smtClean="0"/>
              <a:t>Hausordnung in mehreren Sprachen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6991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Qualitätssicherung in Quartieren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Behördliche Kontrollen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Meldepflichten der Caritas und Diakonie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Quartiersbeirat (tagt vierteljährlich)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Pflichten des Quartierbetreibers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9705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b="1" dirty="0" smtClean="0"/>
              <a:t/>
            </a:r>
            <a:br>
              <a:rPr lang="de-AT" b="1" dirty="0" smtClean="0"/>
            </a:br>
            <a:r>
              <a:rPr lang="de-AT" b="1" dirty="0" err="1" smtClean="0"/>
              <a:t>Verbleibedauer</a:t>
            </a:r>
            <a:r>
              <a:rPr lang="de-AT" b="1" dirty="0" smtClean="0"/>
              <a:t/>
            </a:r>
            <a:br>
              <a:rPr lang="de-AT" b="1" dirty="0" smtClean="0"/>
            </a:b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AT" dirty="0" smtClean="0"/>
          </a:p>
          <a:p>
            <a:r>
              <a:rPr lang="de-AT" dirty="0" smtClean="0"/>
              <a:t>Bei Syrern schnelle Entscheidungen (-6 M)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Asylverfahren beschleunigt (max. 9 Monate)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Bei Beschwerdeverfahren auch länger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9630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Neue Quartiere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Private Vermietung </a:t>
            </a:r>
            <a:r>
              <a:rPr lang="de-AT" b="1" smtClean="0"/>
              <a:t>an Asylwerber</a:t>
            </a:r>
            <a:endParaRPr lang="de-AT" b="1" dirty="0" smtClean="0"/>
          </a:p>
          <a:p>
            <a:pPr lvl="1"/>
            <a:r>
              <a:rPr lang="de-AT" dirty="0" smtClean="0"/>
              <a:t>Wohnberatung der Diakonie</a:t>
            </a:r>
          </a:p>
          <a:p>
            <a:pPr lvl="1"/>
            <a:r>
              <a:rPr lang="de-AT" dirty="0" smtClean="0"/>
              <a:t>0664/88982652</a:t>
            </a:r>
          </a:p>
          <a:p>
            <a:r>
              <a:rPr lang="de-AT" b="1" dirty="0" smtClean="0"/>
              <a:t>Organisierte Unterbringung (selbst)</a:t>
            </a:r>
          </a:p>
          <a:p>
            <a:pPr lvl="1"/>
            <a:r>
              <a:rPr lang="de-AT" dirty="0" smtClean="0"/>
              <a:t>Vertrag mit dem Land Niederösterreich</a:t>
            </a:r>
          </a:p>
          <a:p>
            <a:pPr lvl="1"/>
            <a:r>
              <a:rPr lang="de-AT" dirty="0" smtClean="0"/>
              <a:t>Abteilung Staatsbürgerschaft und Wahlen</a:t>
            </a:r>
          </a:p>
          <a:p>
            <a:r>
              <a:rPr lang="de-AT" b="1" dirty="0" smtClean="0"/>
              <a:t>Organisierte Unterbringung (Betreiber)</a:t>
            </a:r>
          </a:p>
          <a:p>
            <a:pPr lvl="1"/>
            <a:r>
              <a:rPr lang="de-AT" dirty="0" smtClean="0"/>
              <a:t>Vermietung an eine Betreiberorganisation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00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Unterstützung durch Bevölkerung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wünschenswert, wenn in strukturierter Form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In Absprache mit Quartierbetreiber, Caritas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51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Asylanträge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AT" b="1" dirty="0" smtClean="0"/>
              <a:t>2002: </a:t>
            </a:r>
            <a:r>
              <a:rPr lang="de-AT" dirty="0" smtClean="0"/>
              <a:t>ca. 39.500</a:t>
            </a:r>
            <a:endParaRPr lang="de-AT" b="1" dirty="0" smtClean="0"/>
          </a:p>
          <a:p>
            <a:pPr marL="0" indent="0">
              <a:buNone/>
            </a:pPr>
            <a:endParaRPr lang="de-AT" b="1" dirty="0" smtClean="0"/>
          </a:p>
          <a:p>
            <a:pPr marL="0" indent="0">
              <a:buNone/>
            </a:pPr>
            <a:r>
              <a:rPr lang="de-AT" b="1" dirty="0" smtClean="0"/>
              <a:t>2010: </a:t>
            </a:r>
            <a:r>
              <a:rPr lang="de-AT" dirty="0" smtClean="0"/>
              <a:t>ca. 11.000</a:t>
            </a:r>
          </a:p>
          <a:p>
            <a:pPr marL="0" indent="0">
              <a:buNone/>
            </a:pPr>
            <a:endParaRPr lang="de-AT" b="1" dirty="0" smtClean="0"/>
          </a:p>
          <a:p>
            <a:pPr marL="0" indent="0">
              <a:buNone/>
            </a:pPr>
            <a:r>
              <a:rPr lang="de-AT" b="1" dirty="0" smtClean="0"/>
              <a:t>2013:</a:t>
            </a:r>
            <a:r>
              <a:rPr lang="de-AT" dirty="0" smtClean="0"/>
              <a:t> ca. 17.600</a:t>
            </a:r>
          </a:p>
          <a:p>
            <a:pPr marL="0" indent="0">
              <a:buNone/>
            </a:pPr>
            <a:endParaRPr lang="de-AT" b="1" dirty="0" smtClean="0"/>
          </a:p>
          <a:p>
            <a:pPr marL="0" indent="0">
              <a:buNone/>
            </a:pPr>
            <a:r>
              <a:rPr lang="de-AT" b="1" dirty="0" smtClean="0"/>
              <a:t>2014: </a:t>
            </a:r>
            <a:r>
              <a:rPr lang="de-AT" dirty="0" smtClean="0"/>
              <a:t>ca. 28.000</a:t>
            </a:r>
          </a:p>
          <a:p>
            <a:pPr marL="0" indent="0">
              <a:buNone/>
            </a:pPr>
            <a:endParaRPr lang="de-AT" b="1" dirty="0" smtClean="0"/>
          </a:p>
          <a:p>
            <a:pPr marL="0" indent="0">
              <a:buNone/>
            </a:pPr>
            <a:r>
              <a:rPr lang="de-AT" b="1" dirty="0" smtClean="0"/>
              <a:t>1.1.2015 bis dato: </a:t>
            </a:r>
            <a:r>
              <a:rPr lang="de-AT" dirty="0" smtClean="0"/>
              <a:t>ca. 55.000</a:t>
            </a:r>
          </a:p>
          <a:p>
            <a:pPr marL="0" indent="0">
              <a:buNone/>
            </a:pPr>
            <a:endParaRPr lang="de-AT" b="1" dirty="0" smtClean="0"/>
          </a:p>
          <a:p>
            <a:pPr marL="0" indent="0">
              <a:buNone/>
            </a:pPr>
            <a:r>
              <a:rPr lang="de-AT" b="1" dirty="0" smtClean="0"/>
              <a:t>Prognose für 2015:</a:t>
            </a:r>
            <a:r>
              <a:rPr lang="de-AT" dirty="0" smtClean="0"/>
              <a:t> ca. 70.000 – 80.000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98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Top 6 der Asylwerber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AT" b="1" dirty="0" smtClean="0"/>
              <a:t>Syrien</a:t>
            </a:r>
            <a:r>
              <a:rPr lang="de-AT" dirty="0" smtClean="0"/>
              <a:t> (700)</a:t>
            </a:r>
          </a:p>
          <a:p>
            <a:pPr>
              <a:lnSpc>
                <a:spcPct val="150000"/>
              </a:lnSpc>
            </a:pPr>
            <a:r>
              <a:rPr lang="de-AT" b="1" dirty="0" smtClean="0"/>
              <a:t>Afghanistan</a:t>
            </a:r>
            <a:r>
              <a:rPr lang="de-AT" dirty="0" smtClean="0"/>
              <a:t> (500)</a:t>
            </a:r>
          </a:p>
          <a:p>
            <a:pPr>
              <a:lnSpc>
                <a:spcPct val="150000"/>
              </a:lnSpc>
            </a:pPr>
            <a:r>
              <a:rPr lang="de-AT" b="1" dirty="0" smtClean="0"/>
              <a:t>Irak</a:t>
            </a:r>
            <a:r>
              <a:rPr lang="de-AT" dirty="0" smtClean="0"/>
              <a:t> (500)</a:t>
            </a:r>
          </a:p>
          <a:p>
            <a:pPr>
              <a:lnSpc>
                <a:spcPct val="150000"/>
              </a:lnSpc>
            </a:pPr>
            <a:r>
              <a:rPr lang="de-AT" b="1" dirty="0" smtClean="0"/>
              <a:t>Pakistan </a:t>
            </a:r>
            <a:r>
              <a:rPr lang="de-AT" dirty="0" smtClean="0"/>
              <a:t>(100)</a:t>
            </a:r>
          </a:p>
          <a:p>
            <a:pPr>
              <a:lnSpc>
                <a:spcPct val="150000"/>
              </a:lnSpc>
            </a:pPr>
            <a:r>
              <a:rPr lang="de-AT" b="1" dirty="0" smtClean="0"/>
              <a:t>Bangladesch </a:t>
            </a:r>
            <a:r>
              <a:rPr lang="de-AT" dirty="0" smtClean="0"/>
              <a:t>(100)</a:t>
            </a:r>
          </a:p>
          <a:p>
            <a:pPr>
              <a:lnSpc>
                <a:spcPct val="150000"/>
              </a:lnSpc>
            </a:pPr>
            <a:r>
              <a:rPr lang="de-AT" b="1" dirty="0" smtClean="0"/>
              <a:t>Russland </a:t>
            </a:r>
            <a:r>
              <a:rPr lang="de-AT" dirty="0" smtClean="0"/>
              <a:t>(100)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779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de-AT" sz="3600" b="1" dirty="0" smtClean="0"/>
              <a:t>Grundversorgungszahlen - bundesweit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b="1" dirty="0" smtClean="0"/>
              <a:t>2012:  </a:t>
            </a:r>
            <a:r>
              <a:rPr lang="de-AT" dirty="0" smtClean="0"/>
              <a:t>17.800</a:t>
            </a:r>
          </a:p>
          <a:p>
            <a:r>
              <a:rPr lang="de-AT" b="1" dirty="0" smtClean="0"/>
              <a:t>2014:</a:t>
            </a:r>
            <a:r>
              <a:rPr lang="de-AT" dirty="0" smtClean="0"/>
              <a:t> ca. 29.000</a:t>
            </a:r>
          </a:p>
          <a:p>
            <a:r>
              <a:rPr lang="de-AT" b="1" dirty="0" smtClean="0"/>
              <a:t>derzeit: </a:t>
            </a:r>
            <a:r>
              <a:rPr lang="de-AT" dirty="0" smtClean="0"/>
              <a:t>ca.</a:t>
            </a:r>
            <a:r>
              <a:rPr lang="de-AT" b="1" dirty="0" smtClean="0"/>
              <a:t> </a:t>
            </a:r>
            <a:r>
              <a:rPr lang="de-AT" dirty="0" smtClean="0"/>
              <a:t>53.000</a:t>
            </a:r>
          </a:p>
          <a:p>
            <a:r>
              <a:rPr lang="de-AT" b="1" dirty="0" smtClean="0"/>
              <a:t>Prognose 2015: </a:t>
            </a:r>
            <a:r>
              <a:rPr lang="de-AT" dirty="0" smtClean="0"/>
              <a:t>ca.</a:t>
            </a:r>
            <a:r>
              <a:rPr lang="de-AT" b="1" dirty="0" smtClean="0"/>
              <a:t> </a:t>
            </a:r>
            <a:r>
              <a:rPr lang="de-AT" dirty="0" smtClean="0"/>
              <a:t>60.000 – 80.000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b="1" dirty="0"/>
              <a:t>Erforderliche Plätze bis Ende des </a:t>
            </a:r>
            <a:r>
              <a:rPr lang="de-AT" b="1" dirty="0" smtClean="0"/>
              <a:t>Jahres in NÖ</a:t>
            </a:r>
            <a:endParaRPr lang="de-AT" b="1" dirty="0"/>
          </a:p>
          <a:p>
            <a:pPr marL="0" indent="0">
              <a:buNone/>
            </a:pPr>
            <a:r>
              <a:rPr lang="de-AT" dirty="0"/>
              <a:t>                       weitere </a:t>
            </a:r>
            <a:r>
              <a:rPr lang="de-AT" dirty="0" smtClean="0"/>
              <a:t>ca. 3000 – 5000 Plätze</a:t>
            </a:r>
            <a:endParaRPr lang="de-DE" dirty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99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Familienstrukturen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70 % Einzelpersonen (Rest Familien)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kaum christliche Familien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79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200" b="1" dirty="0" smtClean="0"/>
              <a:t>Wie kommen AW in die NÖ Grundversorgung</a:t>
            </a:r>
            <a:r>
              <a:rPr lang="de-AT" sz="3600" b="1" dirty="0" smtClean="0"/>
              <a:t>?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AT" sz="2800" dirty="0" smtClean="0"/>
              <a:t>Asylantragstellung</a:t>
            </a:r>
          </a:p>
          <a:p>
            <a:pPr marL="0" indent="0" algn="ctr">
              <a:buNone/>
            </a:pPr>
            <a:endParaRPr lang="de-AT" sz="2800" dirty="0" smtClean="0"/>
          </a:p>
          <a:p>
            <a:pPr marL="0" indent="0" algn="ctr">
              <a:buNone/>
            </a:pPr>
            <a:r>
              <a:rPr lang="de-AT" sz="2800" dirty="0" smtClean="0"/>
              <a:t>Verbringung in Erstaufnahmestelle </a:t>
            </a:r>
            <a:r>
              <a:rPr lang="de-AT" sz="2400" dirty="0" smtClean="0"/>
              <a:t>(Verteilerquartier)</a:t>
            </a:r>
          </a:p>
          <a:p>
            <a:pPr marL="0" indent="0" algn="ctr">
              <a:buNone/>
            </a:pPr>
            <a:endParaRPr lang="de-AT" sz="2800" dirty="0" smtClean="0"/>
          </a:p>
          <a:p>
            <a:pPr marL="0" indent="0" algn="ctr">
              <a:buNone/>
            </a:pPr>
            <a:r>
              <a:rPr lang="de-AT" sz="2800" dirty="0" smtClean="0"/>
              <a:t>Klärung der Zuständigkeit von Österreich</a:t>
            </a:r>
          </a:p>
          <a:p>
            <a:pPr marL="0" indent="0" algn="ctr">
              <a:buNone/>
            </a:pPr>
            <a:endParaRPr lang="de-AT" sz="2800" dirty="0" smtClean="0"/>
          </a:p>
          <a:p>
            <a:pPr marL="0" indent="0" algn="ctr">
              <a:buNone/>
            </a:pPr>
            <a:r>
              <a:rPr lang="de-AT" sz="2800" dirty="0" smtClean="0"/>
              <a:t>Landesquartiere </a:t>
            </a:r>
          </a:p>
        </p:txBody>
      </p:sp>
      <p:sp>
        <p:nvSpPr>
          <p:cNvPr id="4" name="Pfeil nach unten 3"/>
          <p:cNvSpPr/>
          <p:nvPr/>
        </p:nvSpPr>
        <p:spPr>
          <a:xfrm>
            <a:off x="4210217" y="2420888"/>
            <a:ext cx="349567" cy="390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unten 4"/>
          <p:cNvSpPr/>
          <p:nvPr/>
        </p:nvSpPr>
        <p:spPr>
          <a:xfrm>
            <a:off x="4210257" y="3451633"/>
            <a:ext cx="372303" cy="3945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unten 5"/>
          <p:cNvSpPr/>
          <p:nvPr/>
        </p:nvSpPr>
        <p:spPr>
          <a:xfrm>
            <a:off x="4236096" y="4564983"/>
            <a:ext cx="372303" cy="3945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5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Versorgungsformen</a:t>
            </a:r>
            <a:endParaRPr lang="de-DE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ln w="31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de-AT" dirty="0" smtClean="0"/>
              <a:t>Organisierte Unterbringung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e-AT" sz="2000" dirty="0" smtClean="0"/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dirty="0" smtClean="0"/>
              <a:t>Betreiber führt für das Land NÖ ein Quartier </a:t>
            </a:r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dirty="0" smtClean="0"/>
              <a:t>Vollversorgung/Selbstversorgung</a:t>
            </a:r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dirty="0" smtClean="0"/>
              <a:t>Mobile Betreuung</a:t>
            </a:r>
            <a:endParaRPr lang="de-DE" sz="2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de-AT" dirty="0" smtClean="0"/>
              <a:t>Individuelle Unterbringung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e-AT" sz="2000" dirty="0" smtClean="0"/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dirty="0" smtClean="0"/>
              <a:t>Fremder mietet Wohnung selbst</a:t>
            </a:r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dirty="0" err="1" smtClean="0"/>
              <a:t>Monatl</a:t>
            </a:r>
            <a:r>
              <a:rPr lang="de-AT" sz="2000" dirty="0" smtClean="0"/>
              <a:t>. Zahlung von BVB</a:t>
            </a:r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dirty="0" smtClean="0"/>
              <a:t>Keine mobile Betreuung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404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 smtClean="0"/>
              <a:t>Organisierte Unterbringung</a:t>
            </a:r>
            <a:endParaRPr lang="de-DE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de-AT" dirty="0" smtClean="0"/>
              <a:t>Vollversorgung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de-AT" sz="2000" dirty="0" smtClean="0"/>
          </a:p>
          <a:p>
            <a:r>
              <a:rPr lang="de-AT" sz="2000" dirty="0" smtClean="0"/>
              <a:t>AW erhält volle Versorgung</a:t>
            </a:r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dirty="0" smtClean="0"/>
              <a:t>Frühstück, Mittag- und Abendessen</a:t>
            </a:r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dirty="0" smtClean="0"/>
              <a:t>Quartierbetreiber erhält max</a:t>
            </a:r>
            <a:r>
              <a:rPr lang="de-AT" sz="2000" dirty="0"/>
              <a:t>. € 19/Tag/Pers</a:t>
            </a:r>
            <a:r>
              <a:rPr lang="de-AT" sz="2000" dirty="0" smtClean="0"/>
              <a:t>)</a:t>
            </a:r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dirty="0" smtClean="0"/>
              <a:t>AW erhält € </a:t>
            </a:r>
            <a:r>
              <a:rPr lang="de-AT" sz="2000" dirty="0"/>
              <a:t>40,- </a:t>
            </a:r>
            <a:r>
              <a:rPr lang="de-AT" sz="2000" dirty="0" smtClean="0"/>
              <a:t>Taschengeld monatlich</a:t>
            </a:r>
            <a:endParaRPr lang="de-AT" sz="2000" dirty="0"/>
          </a:p>
          <a:p>
            <a:endParaRPr lang="de-DE" sz="200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de-AT" dirty="0" smtClean="0"/>
              <a:t>Selbstversorgung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31431" cy="3951288"/>
          </a:xfrm>
          <a:ln w="3175">
            <a:solidFill>
              <a:schemeClr val="tx1"/>
            </a:solidFill>
          </a:ln>
        </p:spPr>
        <p:txBody>
          <a:bodyPr/>
          <a:lstStyle/>
          <a:p>
            <a:endParaRPr lang="de-AT" dirty="0" smtClean="0"/>
          </a:p>
          <a:p>
            <a:r>
              <a:rPr lang="de-AT" sz="2000" dirty="0" smtClean="0"/>
              <a:t>Flüchtlinge kochen selbst</a:t>
            </a:r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dirty="0" smtClean="0"/>
              <a:t>€ 5,50 pro Tag (kein Taschengeld)</a:t>
            </a:r>
          </a:p>
          <a:p>
            <a:pPr marL="0" indent="0">
              <a:buNone/>
            </a:pPr>
            <a:endParaRPr lang="de-AT" sz="2000" dirty="0" smtClean="0"/>
          </a:p>
          <a:p>
            <a:r>
              <a:rPr lang="de-AT" sz="2000" dirty="0" smtClean="0"/>
              <a:t>Quartierbetreiber erhält max. </a:t>
            </a:r>
            <a:r>
              <a:rPr lang="de-AT" sz="2000" smtClean="0"/>
              <a:t>€ 13,50/Tag/Person</a:t>
            </a:r>
            <a:endParaRPr lang="de-DE" sz="200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A42C-A5BA-4875-A19F-812B86D45644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27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/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Office PowerPoint</Application>
  <PresentationFormat>Bildschirmpräsentation (4:3)</PresentationFormat>
  <Paragraphs>270</Paragraphs>
  <Slides>27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28" baseType="lpstr">
      <vt:lpstr>Larissa</vt:lpstr>
      <vt:lpstr>PowerPoint-Präsentation</vt:lpstr>
      <vt:lpstr>Asylanträge bis 2014</vt:lpstr>
      <vt:lpstr>Asylanträge </vt:lpstr>
      <vt:lpstr>Top 6 der Asylwerber </vt:lpstr>
      <vt:lpstr>Grundversorgungszahlen - bundesweit</vt:lpstr>
      <vt:lpstr>Familienstrukturen</vt:lpstr>
      <vt:lpstr>Wie kommen AW in die NÖ Grundversorgung?</vt:lpstr>
      <vt:lpstr>Versorgungsformen</vt:lpstr>
      <vt:lpstr>Organisierte Unterbringung</vt:lpstr>
      <vt:lpstr> Leistungen der Quartierbetreiber </vt:lpstr>
      <vt:lpstr>Individuelle Unterbringung</vt:lpstr>
      <vt:lpstr>Leistungen der Grundversorgung</vt:lpstr>
      <vt:lpstr>Krankenversicherung</vt:lpstr>
      <vt:lpstr>Beschäftigung von Asylwerbern</vt:lpstr>
      <vt:lpstr>Remunerantentätigkeiten (Gemeinnützige Arbeit)</vt:lpstr>
      <vt:lpstr>Tagesstrukturierung</vt:lpstr>
      <vt:lpstr>Betreuung durch Quartierbetreiber</vt:lpstr>
      <vt:lpstr>Mobile Betreuung durch Caritas und Diakonie</vt:lpstr>
      <vt:lpstr>Teilung der Grundversorgungskosten</vt:lpstr>
      <vt:lpstr>Grundversorgungskosten – Gemeinden?</vt:lpstr>
      <vt:lpstr>Schule</vt:lpstr>
      <vt:lpstr>Kindergarten</vt:lpstr>
      <vt:lpstr>Dolmetscher</vt:lpstr>
      <vt:lpstr>Qualitätssicherung in Quartieren</vt:lpstr>
      <vt:lpstr> Verbleibedauer </vt:lpstr>
      <vt:lpstr>Neue Quartiere</vt:lpstr>
      <vt:lpstr>Unterstützung durch Bevölkerung</vt:lpstr>
    </vt:vector>
  </TitlesOfParts>
  <Company>Amt der NÖ Landesregierung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WEAP</dc:creator>
  <cp:lastModifiedBy>Lahner Josef (BH MI)</cp:lastModifiedBy>
  <cp:revision>325</cp:revision>
  <cp:lastPrinted>2015-06-09T04:53:29Z</cp:lastPrinted>
  <dcterms:created xsi:type="dcterms:W3CDTF">2014-11-13T12:35:36Z</dcterms:created>
  <dcterms:modified xsi:type="dcterms:W3CDTF">2015-10-02T10:59:38Z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FSCLAKIS@15.1000:Abgeschlossen">
    <vt:lpwstr/>
  </property>
  <property fmtid="{D5CDD505-2E9C-101B-9397-08002B2CF9AE}" pid="3" name="FSC#FSCLAKIS@15.1000:Abgezeichnet_am">
    <vt:lpwstr/>
  </property>
  <property fmtid="{D5CDD505-2E9C-101B-9397-08002B2CF9AE}" pid="4" name="FSC#FSCLAKIS@15.1000:Abgezeichnet_von">
    <vt:lpwstr/>
  </property>
  <property fmtid="{D5CDD505-2E9C-101B-9397-08002B2CF9AE}" pid="5" name="FSC#FSCLAKIS@15.1000:Abgezeichnet2_am">
    <vt:lpwstr/>
  </property>
  <property fmtid="{D5CDD505-2E9C-101B-9397-08002B2CF9AE}" pid="6" name="FSC#FSCLAKIS@15.1000:Abgezeichnet2_von">
    <vt:lpwstr/>
  </property>
  <property fmtid="{D5CDD505-2E9C-101B-9397-08002B2CF9AE}" pid="7" name="FSC#FSCLAKIS@15.1000:Abschriftsklausel">
    <vt:lpwstr/>
  </property>
  <property fmtid="{D5CDD505-2E9C-101B-9397-08002B2CF9AE}" pid="8" name="FSC#FSCLAKIS@15.1000:AktBetreff">
    <vt:lpwstr/>
  </property>
  <property fmtid="{D5CDD505-2E9C-101B-9397-08002B2CF9AE}" pid="9" name="FSC#FSCLAKIS@15.1000:Bearbeiter_Tit_NN">
    <vt:lpwstr/>
  </property>
  <property fmtid="{D5CDD505-2E9C-101B-9397-08002B2CF9AE}" pid="10" name="FSC#FSCLAKIS@15.1000:Bearbeiter_Tit_VN_NN">
    <vt:lpwstr/>
  </property>
  <property fmtid="{D5CDD505-2E9C-101B-9397-08002B2CF9AE}" pid="11" name="FSC#FSCLAKIS@15.1000:Beilagen">
    <vt:lpwstr/>
  </property>
  <property fmtid="{D5CDD505-2E9C-101B-9397-08002B2CF9AE}" pid="12" name="FSC#FSCLAKIS@15.1000:Betreff">
    <vt:lpwstr/>
  </property>
  <property fmtid="{D5CDD505-2E9C-101B-9397-08002B2CF9AE}" pid="13" name="FSC#FSCLAKIS@15.1000:Bezug">
    <vt:lpwstr/>
  </property>
  <property fmtid="{D5CDD505-2E9C-101B-9397-08002B2CF9AE}" pid="14" name="FSC#FSCLAKIS@15.1000:DW_Bearbeiter">
    <vt:lpwstr/>
  </property>
  <property fmtid="{D5CDD505-2E9C-101B-9397-08002B2CF9AE}" pid="15" name="FSC#FSCLAKIS@15.1000:DW_Eigentuemer_Zuschrift">
    <vt:lpwstr/>
  </property>
  <property fmtid="{D5CDD505-2E9C-101B-9397-08002B2CF9AE}" pid="16" name="FSC#FSCLAKIS@15.1000:Geschlecht_Bearbeiter">
    <vt:lpwstr/>
  </property>
  <property fmtid="{D5CDD505-2E9C-101B-9397-08002B2CF9AE}" pid="17" name="FSC#FSCLAKIS@15.1000:Geschlecht_Eigentuemer_Zuschrift">
    <vt:lpwstr/>
  </property>
  <property fmtid="{D5CDD505-2E9C-101B-9397-08002B2CF9AE}" pid="18" name="FSC#FSCLAKIS@15.1000:Eigentuemer_Zuschrift_Tit_NN">
    <vt:lpwstr/>
  </property>
  <property fmtid="{D5CDD505-2E9C-101B-9397-08002B2CF9AE}" pid="19" name="FSC#FSCLAKIS@15.1000:Eigentuemer_Zuschrift_Tit_VN_NN">
    <vt:lpwstr/>
  </property>
  <property fmtid="{D5CDD505-2E9C-101B-9397-08002B2CF9AE}" pid="20" name="FSC#FSCLAKIS@15.1000:Erzeugt_am">
    <vt:lpwstr>22.07.2015</vt:lpwstr>
  </property>
  <property fmtid="{D5CDD505-2E9C-101B-9397-08002B2CF9AE}" pid="21" name="FSC#FSCLAKIS@15.1000:Fertigungsklausel">
    <vt:lpwstr/>
  </property>
  <property fmtid="{D5CDD505-2E9C-101B-9397-08002B2CF9AE}" pid="22" name="FSC#FSCLAKIS@15.1000:Fertigungsklausel2">
    <vt:lpwstr/>
  </property>
  <property fmtid="{D5CDD505-2E9C-101B-9397-08002B2CF9AE}" pid="23" name="FSC#FSCLAKIS@15.1000:Kennzeichen">
    <vt:lpwstr/>
  </property>
  <property fmtid="{D5CDD505-2E9C-101B-9397-08002B2CF9AE}" pid="24" name="FSC#FSCLAKIS@15.1000:Objektname">
    <vt:lpwstr>Power Point Flüchtlingswesen kompakt 22.7</vt:lpwstr>
  </property>
  <property fmtid="{D5CDD505-2E9C-101B-9397-08002B2CF9AE}" pid="25" name="FSC#FSCLAKIS@15.1000:RsabAbsender">
    <vt:lpwstr>Amt der NÖ Landesregierung_x000d_
Abteilung Staatsbürgerschaft und Wahlen_x000d_
Landhausplatz 1,_x000d_
3109 St. Pölten</vt:lpwstr>
  </property>
  <property fmtid="{D5CDD505-2E9C-101B-9397-08002B2CF9AE}" pid="26" name="FSC#FSCLAKIS@15.1000:Text_nach_Fertigung">
    <vt:lpwstr/>
  </property>
  <property fmtid="{D5CDD505-2E9C-101B-9397-08002B2CF9AE}" pid="27" name="FSC#FSCLAKIS@15.1000:Unterschrieben_am">
    <vt:lpwstr/>
  </property>
  <property fmtid="{D5CDD505-2E9C-101B-9397-08002B2CF9AE}" pid="28" name="FSC#FSCLAKIS@15.1000:Unterschrieben_von">
    <vt:lpwstr/>
  </property>
  <property fmtid="{D5CDD505-2E9C-101B-9397-08002B2CF9AE}" pid="29" name="FSC#FSCLAKIS@15.1000:Unterschrieben2_am">
    <vt:lpwstr/>
  </property>
  <property fmtid="{D5CDD505-2E9C-101B-9397-08002B2CF9AE}" pid="30" name="FSC#FSCLAKIS@15.1000:Unterschrieben2_von">
    <vt:lpwstr/>
  </property>
  <property fmtid="{D5CDD505-2E9C-101B-9397-08002B2CF9AE}" pid="31" name="FSC#FSCLAKIS@15.1000:Unterschrieben_von_Tit_VN_NN_gsp">
    <vt:lpwstr/>
  </property>
  <property fmtid="{D5CDD505-2E9C-101B-9397-08002B2CF9AE}" pid="32" name="FSC#FSCLAKIS@15.1000:Unterschrieben_von_Tit_VN_NN_ng">
    <vt:lpwstr/>
  </property>
  <property fmtid="{D5CDD505-2E9C-101B-9397-08002B2CF9AE}" pid="33" name="FSC#FSCLAKIS@15.1000:Gesperrt_Bearbeiter">
    <vt:lpwstr/>
  </property>
  <property fmtid="{D5CDD505-2E9C-101B-9397-08002B2CF9AE}" pid="34" name="FSC#FSCLAKIS@15.1000:Systemaenderungszeitpunkt">
    <vt:lpwstr>30. September 2015</vt:lpwstr>
  </property>
  <property fmtid="{D5CDD505-2E9C-101B-9397-08002B2CF9AE}" pid="35" name="FSC#FSCLAKIS@15.1000:Eingangsdatum_ON">
    <vt:lpwstr/>
  </property>
  <property fmtid="{D5CDD505-2E9C-101B-9397-08002B2CF9AE}" pid="36" name="FSC#FSCLAKIS@15.1000:Frist_ON">
    <vt:lpwstr/>
  </property>
  <property fmtid="{D5CDD505-2E9C-101B-9397-08002B2CF9AE}" pid="37" name="FSC#FSCLAKIS@15.1000:Anmerkung_ON">
    <vt:lpwstr/>
  </property>
  <property fmtid="{D5CDD505-2E9C-101B-9397-08002B2CF9AE}" pid="38" name="FSC#FSCLAKIS@15.1000:Inhalt_ON">
    <vt:lpwstr/>
  </property>
  <property fmtid="{D5CDD505-2E9C-101B-9397-08002B2CF9AE}" pid="39" name="FSC#FSCLAKIS@15.1000:Hinweis_ON">
    <vt:lpwstr/>
  </property>
  <property fmtid="{D5CDD505-2E9C-101B-9397-08002B2CF9AE}" pid="40" name="FSC#FSCLAKIS@15.1000:Erledigung_ON">
    <vt:lpwstr/>
  </property>
  <property fmtid="{D5CDD505-2E9C-101B-9397-08002B2CF9AE}" pid="41" name="FSC#FSCLAKIS@15.1000:DVR">
    <vt:lpwstr/>
  </property>
  <property fmtid="{D5CDD505-2E9C-101B-9397-08002B2CF9AE}" pid="42" name="FSC#FSCLAKIS@15.1000:Eigentuemer_Objekt_Tit_VN_NN">
    <vt:lpwstr>Mag. Peter Anerinhof</vt:lpwstr>
  </property>
  <property fmtid="{D5CDD505-2E9C-101B-9397-08002B2CF9AE}" pid="43" name="FSC#FSCLAKIS@15.1000:DW_Eigentuemer_Objekt">
    <vt:lpwstr>12607</vt:lpwstr>
  </property>
  <property fmtid="{D5CDD505-2E9C-101B-9397-08002B2CF9AE}" pid="44" name="FSC#NOELLAKISFORMSPROP@1000.8803:xmldata3">
    <vt:lpwstr>TEXT: LEER (!)</vt:lpwstr>
  </property>
  <property fmtid="{D5CDD505-2E9C-101B-9397-08002B2CF9AE}" pid="45" name="FSC#NOELLAKISFORMSPROP@1000.8803:xmldata3n">
    <vt:lpwstr>TEXT: LEER (!)</vt:lpwstr>
  </property>
  <property fmtid="{D5CDD505-2E9C-101B-9397-08002B2CF9AE}" pid="46" name="FSC#NOELLAKISFORMSPROP@1000.8803:xmldata10">
    <vt:lpwstr>TEXT: LEER (!)</vt:lpwstr>
  </property>
  <property fmtid="{D5CDD505-2E9C-101B-9397-08002B2CF9AE}" pid="47" name="FSC#NOELLAKISFORMSPROP@1000.8803:xmldata10n">
    <vt:lpwstr>TEXT: LEER (!)</vt:lpwstr>
  </property>
  <property fmtid="{D5CDD505-2E9C-101B-9397-08002B2CF9AE}" pid="48" name="FSC#NOELLAKISFORMSPROP@1000.8803:xmldata100">
    <vt:lpwstr>kein Rechtsgeschäft</vt:lpwstr>
  </property>
  <property fmtid="{D5CDD505-2E9C-101B-9397-08002B2CF9AE}" pid="49" name="FSC#NOELLAKISFORMSPROP@1000.8803:xmldata100n">
    <vt:lpwstr>kein Rechtsgeschäft</vt:lpwstr>
  </property>
  <property fmtid="{D5CDD505-2E9C-101B-9397-08002B2CF9AE}" pid="50" name="FSC#NOELLAKISFORMSPROP@1000.8803:xmldata101">
    <vt:lpwstr>kein Datum</vt:lpwstr>
  </property>
  <property fmtid="{D5CDD505-2E9C-101B-9397-08002B2CF9AE}" pid="51" name="FSC#NOELLAKISFORMSPROP@1000.8803:xmldata101n">
    <vt:lpwstr>kein Datum</vt:lpwstr>
  </property>
  <property fmtid="{D5CDD505-2E9C-101B-9397-08002B2CF9AE}" pid="52" name="FSC#NOELLAKISFORMSPROP@1000.8803:xmldata102">
    <vt:lpwstr>Keine Aktenzahl des Rechtsgeschäfts erfasst</vt:lpwstr>
  </property>
  <property fmtid="{D5CDD505-2E9C-101B-9397-08002B2CF9AE}" pid="53" name="FSC#NOELLAKISFORMSPROP@1000.8803:xmldata102n">
    <vt:lpwstr>Keine Aktenzahl des Rechtsgeschäfts erfasst</vt:lpwstr>
  </property>
  <property fmtid="{D5CDD505-2E9C-101B-9397-08002B2CF9AE}" pid="54" name="FSC#NOELLAKISFORMSPROP@1000.8803:xmldata20">
    <vt:lpwstr>TEXT: LEER (!)</vt:lpwstr>
  </property>
  <property fmtid="{D5CDD505-2E9C-101B-9397-08002B2CF9AE}" pid="55" name="FSC#NOELLAKISFORMSPROP@1000.8803:xmldata20n">
    <vt:lpwstr>TEXT: LEER (!)</vt:lpwstr>
  </property>
  <property fmtid="{D5CDD505-2E9C-101B-9397-08002B2CF9AE}" pid="56" name="FSC#NOELLAKISFORMSPROP@1000.8803:xmldata103">
    <vt:lpwstr>Kein Zuschlag - Gericht erfasst</vt:lpwstr>
  </property>
  <property fmtid="{D5CDD505-2E9C-101B-9397-08002B2CF9AE}" pid="57" name="FSC#NOELLAKISFORMSPROP@1000.8803:xmldata103n">
    <vt:lpwstr/>
  </property>
  <property fmtid="{D5CDD505-2E9C-101B-9397-08002B2CF9AE}" pid="58" name="FSC#NOELLAKISFORMSPROP@1000.8803:xmldata104">
    <vt:lpwstr>Kein Zuschlag - Datum erfasst</vt:lpwstr>
  </property>
  <property fmtid="{D5CDD505-2E9C-101B-9397-08002B2CF9AE}" pid="59" name="FSC#NOELLAKISFORMSPROP@1000.8803:xmldata104n">
    <vt:lpwstr>Kein Zuschlag - Datum erfasst</vt:lpwstr>
  </property>
  <property fmtid="{D5CDD505-2E9C-101B-9397-08002B2CF9AE}" pid="60" name="FSC#NOELLAKISFORMSPROP@1000.8803:xmldata105">
    <vt:lpwstr>Kein Zuschlag - Zahl erfasst</vt:lpwstr>
  </property>
  <property fmtid="{D5CDD505-2E9C-101B-9397-08002B2CF9AE}" pid="61" name="FSC#NOELLAKISFORMSPROP@1000.8803:xmldata105n">
    <vt:lpwstr>Kein Zuschlag - Zahl erfasst</vt:lpwstr>
  </property>
  <property fmtid="{D5CDD505-2E9C-101B-9397-08002B2CF9AE}" pid="62" name="FSC#NOELLAKISFORMSPROP@1000.8803:xmldata30">
    <vt:lpwstr>Kein Vertreter erfasst</vt:lpwstr>
  </property>
  <property fmtid="{D5CDD505-2E9C-101B-9397-08002B2CF9AE}" pid="63" name="FSC#NOELLAKISFORMSPROP@1000.8803:xmldata30n">
    <vt:lpwstr>Kein Vertreter erfasst</vt:lpwstr>
  </property>
  <property fmtid="{D5CDD505-2E9C-101B-9397-08002B2CF9AE}" pid="64" name="FSC#NOELLAKISFORMSPROP@1000.8803:xmldataVertrEnt">
    <vt:lpwstr>Kein Vertreter erfasst</vt:lpwstr>
  </property>
  <property fmtid="{D5CDD505-2E9C-101B-9397-08002B2CF9AE}" pid="65" name="FSC#NOELLAKISFORMSPROP@1000.8803:xmldataVertrEntn">
    <vt:lpwstr>Kein Vertreter erfasst</vt:lpwstr>
  </property>
  <property fmtid="{D5CDD505-2E9C-101B-9397-08002B2CF9AE}" pid="66" name="FSC#NOELLAKISFORMSPROP@1000.8803:xmldataGrundstEnt">
    <vt:lpwstr>TEXT: LEER (!)</vt:lpwstr>
  </property>
  <property fmtid="{D5CDD505-2E9C-101B-9397-08002B2CF9AE}" pid="67" name="FSC#NOELLAKISFORMSPROP@1000.8803:xmldataGrundstEntn">
    <vt:lpwstr>TEXT: LEER (!)</vt:lpwstr>
  </property>
  <property fmtid="{D5CDD505-2E9C-101B-9397-08002B2CF9AE}" pid="68" name="FSC#NOELLAKISFORMSPROP@1000.8803:xmldataGVAVerk">
    <vt:lpwstr>TEXT: LEER (!)</vt:lpwstr>
  </property>
  <property fmtid="{D5CDD505-2E9C-101B-9397-08002B2CF9AE}" pid="69" name="FSC#NOELLAKISFORMSPROP@1000.8803:xmldataGVAVerkn">
    <vt:lpwstr>TEXT: LEER (!)</vt:lpwstr>
  </property>
  <property fmtid="{D5CDD505-2E9C-101B-9397-08002B2CF9AE}" pid="70" name="FSC#NOELLAKISFORMSPROP@1000.8803:xmldataGVAKaeufer">
    <vt:lpwstr>TEXT: LEER (!)</vt:lpwstr>
  </property>
  <property fmtid="{D5CDD505-2E9C-101B-9397-08002B2CF9AE}" pid="71" name="FSC#NOELLAKISFORMSPROP@1000.8803:xmldataGVAKaeufern">
    <vt:lpwstr>TEXT: LEER (!)</vt:lpwstr>
  </property>
  <property fmtid="{D5CDD505-2E9C-101B-9397-08002B2CF9AE}" pid="72" name="FSC#NOELLAKISFORMSPROP@1000.8803:xmldataGVARechtsgesch">
    <vt:lpwstr>kein Rechtsgeschäft</vt:lpwstr>
  </property>
  <property fmtid="{D5CDD505-2E9C-101B-9397-08002B2CF9AE}" pid="73" name="FSC#NOELLAKISFORMSPROP@1000.8803:xmldataGVARechtsgeschn">
    <vt:lpwstr>kein Rechtsgeschäft</vt:lpwstr>
  </property>
  <property fmtid="{D5CDD505-2E9C-101B-9397-08002B2CF9AE}" pid="74" name="FSC#NOELLAKISFORMSPROP@1000.8803:xmldataGVA_RG_dat">
    <vt:lpwstr>kein Datum</vt:lpwstr>
  </property>
  <property fmtid="{D5CDD505-2E9C-101B-9397-08002B2CF9AE}" pid="75" name="FSC#NOELLAKISFORMSPROP@1000.8803:xmldataGVA_RG_datn">
    <vt:lpwstr>kein Datum</vt:lpwstr>
  </property>
  <property fmtid="{D5CDD505-2E9C-101B-9397-08002B2CF9AE}" pid="76" name="FSC#NOELLAKISFORMSPROP@1000.8803:xmldata_RG_Zahl_GVA">
    <vt:lpwstr>Keine Aktenzahl des Rechtsgeschäfts erfasst</vt:lpwstr>
  </property>
  <property fmtid="{D5CDD505-2E9C-101B-9397-08002B2CF9AE}" pid="77" name="FSC#NOELLAKISFORMSPROP@1000.8803:xmldata_RG_Zahl_GVAn">
    <vt:lpwstr>Keine Aktenzahl des Rechtsgeschäfts erfasst</vt:lpwstr>
  </property>
  <property fmtid="{D5CDD505-2E9C-101B-9397-08002B2CF9AE}" pid="78" name="FSC#NOELLAKISFORMSPROP@1000.8803:xmldata_grundstueck_GVA">
    <vt:lpwstr>TEXT: LEER (!)</vt:lpwstr>
  </property>
  <property fmtid="{D5CDD505-2E9C-101B-9397-08002B2CF9AE}" pid="79" name="FSC#NOELLAKISFORMSPROP@1000.8803:xmldata_grundstueck_GVAn">
    <vt:lpwstr>TEXT: LEER (!)</vt:lpwstr>
  </property>
  <property fmtid="{D5CDD505-2E9C-101B-9397-08002B2CF9AE}" pid="80" name="FSC#NOELLAKISFORMSPROP@1000.8803:xmldataZuschlagGVA">
    <vt:lpwstr>Kein Zuschlag - Gericht erfasst</vt:lpwstr>
  </property>
  <property fmtid="{D5CDD505-2E9C-101B-9397-08002B2CF9AE}" pid="81" name="FSC#NOELLAKISFORMSPROP@1000.8803:xmldataZuschlagGVAn">
    <vt:lpwstr/>
  </property>
  <property fmtid="{D5CDD505-2E9C-101B-9397-08002B2CF9AE}" pid="82" name="FSC#NOELLAKISFORMSPROP@1000.8803:xmldata_ZuDat_GVA">
    <vt:lpwstr>Kein Zuschlag - Datum erfasst</vt:lpwstr>
  </property>
  <property fmtid="{D5CDD505-2E9C-101B-9397-08002B2CF9AE}" pid="83" name="FSC#NOELLAKISFORMSPROP@1000.8803:xmldata_ZuDat_GVAn">
    <vt:lpwstr>Kein Zuschlag - Datum erfasst</vt:lpwstr>
  </property>
  <property fmtid="{D5CDD505-2E9C-101B-9397-08002B2CF9AE}" pid="84" name="FSC#NOELLAKISFORMSPROP@1000.8803:xmldata_ZuZahl_GVA">
    <vt:lpwstr>Kein Zuschlag - Zahl erfasst</vt:lpwstr>
  </property>
  <property fmtid="{D5CDD505-2E9C-101B-9397-08002B2CF9AE}" pid="85" name="FSC#NOELLAKISFORMSPROP@1000.8803:xmldata_ZuZahl_GVAn">
    <vt:lpwstr>Kein Zuschlag - Zahl erfasst</vt:lpwstr>
  </property>
  <property fmtid="{D5CDD505-2E9C-101B-9397-08002B2CF9AE}" pid="86" name="FSC#NOELLAKISFORMSPROP@1000.8803:xmldata_Vertreter_GVA">
    <vt:lpwstr>Kein Vertreter erfasst</vt:lpwstr>
  </property>
  <property fmtid="{D5CDD505-2E9C-101B-9397-08002B2CF9AE}" pid="87" name="FSC#NOELLAKISFORMSPROP@1000.8803:xmldata_Vertreter_GVAn">
    <vt:lpwstr>Kein Vertreter erfasst</vt:lpwstr>
  </property>
  <property fmtid="{D5CDD505-2E9C-101B-9397-08002B2CF9AE}" pid="88" name="FSC#COOSYSTEM@1.1:Container">
    <vt:lpwstr>COO.1000.8802.44.6022145</vt:lpwstr>
  </property>
  <property fmtid="{D5CDD505-2E9C-101B-9397-08002B2CF9AE}" pid="89" name="FSC#COOELAK@1.1001:Subject">
    <vt:lpwstr>Power Point Flüchtlingswesen kompakt 22.7</vt:lpwstr>
  </property>
  <property fmtid="{D5CDD505-2E9C-101B-9397-08002B2CF9AE}" pid="90" name="FSC#COOELAK@1.1001:FileReference">
    <vt:lpwstr/>
  </property>
  <property fmtid="{D5CDD505-2E9C-101B-9397-08002B2CF9AE}" pid="91" name="FSC#COOELAK@1.1001:FileRefYear">
    <vt:lpwstr/>
  </property>
  <property fmtid="{D5CDD505-2E9C-101B-9397-08002B2CF9AE}" pid="92" name="FSC#COOELAK@1.1001:FileRefOrdinal">
    <vt:lpwstr/>
  </property>
  <property fmtid="{D5CDD505-2E9C-101B-9397-08002B2CF9AE}" pid="93" name="FSC#COOELAK@1.1001:FileRefOU">
    <vt:lpwstr/>
  </property>
  <property fmtid="{D5CDD505-2E9C-101B-9397-08002B2CF9AE}" pid="94" name="FSC#COOELAK@1.1001:Organization">
    <vt:lpwstr/>
  </property>
  <property fmtid="{D5CDD505-2E9C-101B-9397-08002B2CF9AE}" pid="95" name="FSC#COOELAK@1.1001:Owner">
    <vt:lpwstr> Mag. Anerinhof</vt:lpwstr>
  </property>
  <property fmtid="{D5CDD505-2E9C-101B-9397-08002B2CF9AE}" pid="96" name="FSC#COOELAK@1.1001:OwnerExtension">
    <vt:lpwstr>12607</vt:lpwstr>
  </property>
  <property fmtid="{D5CDD505-2E9C-101B-9397-08002B2CF9AE}" pid="97" name="FSC#COOELAK@1.1001:OwnerFaxExtension">
    <vt:lpwstr/>
  </property>
  <property fmtid="{D5CDD505-2E9C-101B-9397-08002B2CF9AE}" pid="98" name="FSC#COOELAK@1.1001:DispatchedBy">
    <vt:lpwstr/>
  </property>
  <property fmtid="{D5CDD505-2E9C-101B-9397-08002B2CF9AE}" pid="99" name="FSC#COOELAK@1.1001:DispatchedAt">
    <vt:lpwstr/>
  </property>
  <property fmtid="{D5CDD505-2E9C-101B-9397-08002B2CF9AE}" pid="100" name="FSC#COOELAK@1.1001:ApprovedBy">
    <vt:lpwstr/>
  </property>
  <property fmtid="{D5CDD505-2E9C-101B-9397-08002B2CF9AE}" pid="101" name="FSC#COOELAK@1.1001:ApprovedAt">
    <vt:lpwstr/>
  </property>
  <property fmtid="{D5CDD505-2E9C-101B-9397-08002B2CF9AE}" pid="102" name="FSC#COOELAK@1.1001:Department">
    <vt:lpwstr>IVW2 (Abteilung Staatsbürgerschaft und Wahlen)</vt:lpwstr>
  </property>
  <property fmtid="{D5CDD505-2E9C-101B-9397-08002B2CF9AE}" pid="103" name="FSC#COOELAK@1.1001:CreatedAt">
    <vt:lpwstr>22.07.2015</vt:lpwstr>
  </property>
  <property fmtid="{D5CDD505-2E9C-101B-9397-08002B2CF9AE}" pid="104" name="FSC#COOELAK@1.1001:OU">
    <vt:lpwstr>IVW2-K (Abteilung Staatsbürgerschaft und Wahlen - Koordinierungsstelle für Ausländerfragen)</vt:lpwstr>
  </property>
  <property fmtid="{D5CDD505-2E9C-101B-9397-08002B2CF9AE}" pid="105" name="FSC#COOELAK@1.1001:Priority">
    <vt:lpwstr/>
  </property>
  <property fmtid="{D5CDD505-2E9C-101B-9397-08002B2CF9AE}" pid="106" name="FSC#COOELAK@1.1001:ObjBarCode">
    <vt:lpwstr>*COO.1000.8802.44.6022145*</vt:lpwstr>
  </property>
  <property fmtid="{D5CDD505-2E9C-101B-9397-08002B2CF9AE}" pid="107" name="FSC#COOELAK@1.1001:RefBarCode">
    <vt:lpwstr/>
  </property>
  <property fmtid="{D5CDD505-2E9C-101B-9397-08002B2CF9AE}" pid="108" name="FSC#COOELAK@1.1001:FileRefBarCode">
    <vt:lpwstr/>
  </property>
  <property fmtid="{D5CDD505-2E9C-101B-9397-08002B2CF9AE}" pid="109" name="FSC#COOELAK@1.1001:ExternalRef">
    <vt:lpwstr/>
  </property>
  <property fmtid="{D5CDD505-2E9C-101B-9397-08002B2CF9AE}" pid="110" name="FSC#COOELAK@1.1001:IncomingNumber">
    <vt:lpwstr/>
  </property>
  <property fmtid="{D5CDD505-2E9C-101B-9397-08002B2CF9AE}" pid="111" name="FSC#COOELAK@1.1001:IncomingSubject">
    <vt:lpwstr/>
  </property>
  <property fmtid="{D5CDD505-2E9C-101B-9397-08002B2CF9AE}" pid="112" name="FSC#COOELAK@1.1001:ProcessResponsible">
    <vt:lpwstr/>
  </property>
  <property fmtid="{D5CDD505-2E9C-101B-9397-08002B2CF9AE}" pid="113" name="FSC#COOELAK@1.1001:ProcessResponsiblePhone">
    <vt:lpwstr/>
  </property>
  <property fmtid="{D5CDD505-2E9C-101B-9397-08002B2CF9AE}" pid="114" name="FSC#COOELAK@1.1001:ProcessResponsibleMail">
    <vt:lpwstr/>
  </property>
  <property fmtid="{D5CDD505-2E9C-101B-9397-08002B2CF9AE}" pid="115" name="FSC#COOELAK@1.1001:ProcessResponsibleFax">
    <vt:lpwstr/>
  </property>
  <property fmtid="{D5CDD505-2E9C-101B-9397-08002B2CF9AE}" pid="116" name="FSC#COOELAK@1.1001:ApproverFirstName">
    <vt:lpwstr/>
  </property>
  <property fmtid="{D5CDD505-2E9C-101B-9397-08002B2CF9AE}" pid="117" name="FSC#COOELAK@1.1001:ApproverSurName">
    <vt:lpwstr/>
  </property>
  <property fmtid="{D5CDD505-2E9C-101B-9397-08002B2CF9AE}" pid="118" name="FSC#COOELAK@1.1001:ApproverTitle">
    <vt:lpwstr/>
  </property>
  <property fmtid="{D5CDD505-2E9C-101B-9397-08002B2CF9AE}" pid="119" name="FSC#COOELAK@1.1001:ExternalDate">
    <vt:lpwstr/>
  </property>
  <property fmtid="{D5CDD505-2E9C-101B-9397-08002B2CF9AE}" pid="120" name="FSC#COOELAK@1.1001:SettlementApprovedAt">
    <vt:lpwstr/>
  </property>
  <property fmtid="{D5CDD505-2E9C-101B-9397-08002B2CF9AE}" pid="121" name="FSC#COOELAK@1.1001:BaseNumber">
    <vt:lpwstr/>
  </property>
  <property fmtid="{D5CDD505-2E9C-101B-9397-08002B2CF9AE}" pid="122" name="FSC#COOELAK@1.1001:CurrentUserRolePos">
    <vt:lpwstr>Leitung</vt:lpwstr>
  </property>
  <property fmtid="{D5CDD505-2E9C-101B-9397-08002B2CF9AE}" pid="123" name="FSC#COOELAK@1.1001:CurrentUserEmail">
    <vt:lpwstr>peter.anerinhof@noel.gv.at</vt:lpwstr>
  </property>
  <property fmtid="{D5CDD505-2E9C-101B-9397-08002B2CF9AE}" pid="124" name="FSC#ELAKGOV@1.1001:PersonalSubjGender">
    <vt:lpwstr/>
  </property>
  <property fmtid="{D5CDD505-2E9C-101B-9397-08002B2CF9AE}" pid="125" name="FSC#ELAKGOV@1.1001:PersonalSubjFirstName">
    <vt:lpwstr/>
  </property>
  <property fmtid="{D5CDD505-2E9C-101B-9397-08002B2CF9AE}" pid="126" name="FSC#ELAKGOV@1.1001:PersonalSubjSurName">
    <vt:lpwstr/>
  </property>
  <property fmtid="{D5CDD505-2E9C-101B-9397-08002B2CF9AE}" pid="127" name="FSC#ELAKGOV@1.1001:PersonalSubjSalutation">
    <vt:lpwstr/>
  </property>
  <property fmtid="{D5CDD505-2E9C-101B-9397-08002B2CF9AE}" pid="128" name="FSC#ELAKGOV@1.1001:PersonalSubjAddress">
    <vt:lpwstr/>
  </property>
  <property fmtid="{D5CDD505-2E9C-101B-9397-08002B2CF9AE}" pid="129" name="FSC#ATSTATECFG@1.1001:Office">
    <vt:lpwstr/>
  </property>
  <property fmtid="{D5CDD505-2E9C-101B-9397-08002B2CF9AE}" pid="130" name="FSC#ATSTATECFG@1.1001:Agent">
    <vt:lpwstr/>
  </property>
  <property fmtid="{D5CDD505-2E9C-101B-9397-08002B2CF9AE}" pid="131" name="FSC#ATSTATECFG@1.1001:AgentPhone">
    <vt:lpwstr/>
  </property>
  <property fmtid="{D5CDD505-2E9C-101B-9397-08002B2CF9AE}" pid="132" name="FSC#ATSTATECFG@1.1001:DepartmentFax">
    <vt:lpwstr/>
  </property>
  <property fmtid="{D5CDD505-2E9C-101B-9397-08002B2CF9AE}" pid="133" name="FSC#ATSTATECFG@1.1001:DepartmentEMail">
    <vt:lpwstr/>
  </property>
  <property fmtid="{D5CDD505-2E9C-101B-9397-08002B2CF9AE}" pid="134" name="FSC#ATSTATECFG@1.1001:SubfileDate">
    <vt:lpwstr/>
  </property>
  <property fmtid="{D5CDD505-2E9C-101B-9397-08002B2CF9AE}" pid="135" name="FSC#ATSTATECFG@1.1001:SubfileSubject">
    <vt:lpwstr/>
  </property>
  <property fmtid="{D5CDD505-2E9C-101B-9397-08002B2CF9AE}" pid="136" name="FSC#ATSTATECFG@1.1001:DepartmentZipCode">
    <vt:lpwstr/>
  </property>
  <property fmtid="{D5CDD505-2E9C-101B-9397-08002B2CF9AE}" pid="137" name="FSC#ATSTATECFG@1.1001:DepartmentCountry">
    <vt:lpwstr/>
  </property>
  <property fmtid="{D5CDD505-2E9C-101B-9397-08002B2CF9AE}" pid="138" name="FSC#ATSTATECFG@1.1001:DepartmentCity">
    <vt:lpwstr/>
  </property>
  <property fmtid="{D5CDD505-2E9C-101B-9397-08002B2CF9AE}" pid="139" name="FSC#ATSTATECFG@1.1001:DepartmentStreet">
    <vt:lpwstr/>
  </property>
  <property fmtid="{D5CDD505-2E9C-101B-9397-08002B2CF9AE}" pid="140" name="FSC#ATSTATECFG@1.1001:DepartmentDVR">
    <vt:lpwstr/>
  </property>
  <property fmtid="{D5CDD505-2E9C-101B-9397-08002B2CF9AE}" pid="141" name="FSC#ATSTATECFG@1.1001:DepartmentUID">
    <vt:lpwstr/>
  </property>
  <property fmtid="{D5CDD505-2E9C-101B-9397-08002B2CF9AE}" pid="142" name="FSC#ATSTATECFG@1.1001:SubfileReference">
    <vt:lpwstr/>
  </property>
  <property fmtid="{D5CDD505-2E9C-101B-9397-08002B2CF9AE}" pid="143" name="FSC#ATSTATECFG@1.1001:Clause">
    <vt:lpwstr/>
  </property>
  <property fmtid="{D5CDD505-2E9C-101B-9397-08002B2CF9AE}" pid="144" name="FSC#ATSTATECFG@1.1001:ExternalFile">
    <vt:lpwstr/>
  </property>
  <property fmtid="{D5CDD505-2E9C-101B-9397-08002B2CF9AE}" pid="145" name="FSC#ATSTATECFG@1.1001:ApprovedSignature">
    <vt:lpwstr/>
  </property>
  <property fmtid="{D5CDD505-2E9C-101B-9397-08002B2CF9AE}" pid="146" name="FSC#ATSTATECFG@1.1001:BankAccount">
    <vt:lpwstr/>
  </property>
  <property fmtid="{D5CDD505-2E9C-101B-9397-08002B2CF9AE}" pid="147" name="FSC#ATSTATECFG@1.1001:BankAccountOwner">
    <vt:lpwstr/>
  </property>
  <property fmtid="{D5CDD505-2E9C-101B-9397-08002B2CF9AE}" pid="148" name="FSC#ATSTATECFG@1.1001:BankInstitute">
    <vt:lpwstr/>
  </property>
  <property fmtid="{D5CDD505-2E9C-101B-9397-08002B2CF9AE}" pid="149" name="FSC#ATSTATECFG@1.1001:BankAccountID">
    <vt:lpwstr/>
  </property>
  <property fmtid="{D5CDD505-2E9C-101B-9397-08002B2CF9AE}" pid="150" name="FSC#ATSTATECFG@1.1001:BankAccountIBAN">
    <vt:lpwstr/>
  </property>
  <property fmtid="{D5CDD505-2E9C-101B-9397-08002B2CF9AE}" pid="151" name="FSC#ATSTATECFG@1.1001:BankAccountBIC">
    <vt:lpwstr/>
  </property>
  <property fmtid="{D5CDD505-2E9C-101B-9397-08002B2CF9AE}" pid="152" name="FSC#ATSTATECFG@1.1001:BankName">
    <vt:lpwstr/>
  </property>
</Properties>
</file>